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5B6A-1CCA-44FF-BE87-1101B1C222E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DC5-EBB3-42B8-90EA-884AB66F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0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5B6A-1CCA-44FF-BE87-1101B1C222E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DC5-EBB3-42B8-90EA-884AB66F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5B6A-1CCA-44FF-BE87-1101B1C222E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DC5-EBB3-42B8-90EA-884AB66F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6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ветлый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15">
            <a:extLst>
              <a:ext uri="{FF2B5EF4-FFF2-40B4-BE49-F238E27FC236}">
                <a16:creationId xmlns="" xmlns:a16="http://schemas.microsoft.com/office/drawing/2014/main" id="{E4BFCDE1-ADDD-AF20-0BB3-A92BE6153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7538" y="5170175"/>
            <a:ext cx="3787487" cy="365125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4" name="Текст 15">
            <a:extLst>
              <a:ext uri="{FF2B5EF4-FFF2-40B4-BE49-F238E27FC236}">
                <a16:creationId xmlns="" xmlns:a16="http://schemas.microsoft.com/office/drawing/2014/main" id="{1A1284CB-F6EA-3C51-3AF8-02B6B88B34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27538" y="5535300"/>
            <a:ext cx="3787487" cy="740428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" name="Номер слайда 23">
            <a:extLst>
              <a:ext uri="{FF2B5EF4-FFF2-40B4-BE49-F238E27FC236}">
                <a16:creationId xmlns="" xmlns:a16="http://schemas.microsoft.com/office/drawing/2014/main" id="{58AA1DA3-E691-2FCC-6D8D-77F50769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6275729"/>
            <a:ext cx="95114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="" xmlns:a16="http://schemas.microsoft.com/office/drawing/2014/main" id="{CFE5093D-E607-B0E3-EBDC-5B1759F4C7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7460" y="3578085"/>
            <a:ext cx="6567616" cy="52993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ФЕДЕРАЛЬНАЯ</a:t>
            </a:r>
            <a:r>
              <a:rPr lang="en-US" dirty="0"/>
              <a:t> </a:t>
            </a:r>
            <a:r>
              <a:rPr lang="ru-RU" dirty="0"/>
              <a:t>НАЛОГОВАЯ СЛУЖБА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1959C109-4CA2-C036-7E6F-B09730054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7459" y="4108022"/>
            <a:ext cx="6567617" cy="45273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РАСТЁМ ВМЕСТЕ!</a:t>
            </a:r>
          </a:p>
        </p:txBody>
      </p:sp>
    </p:spTree>
    <p:extLst>
      <p:ext uri="{BB962C8B-B14F-4D97-AF65-F5344CB8AC3E}">
        <p14:creationId xmlns:p14="http://schemas.microsoft.com/office/powerpoint/2010/main" val="319331634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bg>
      <p:bgPr>
        <a:solidFill>
          <a:srgbClr val="E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BBA0498A-0913-CDF5-597E-786D7017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29" y="565037"/>
            <a:ext cx="7462157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B6C6FB25-5D92-B3A6-5B73-DA0E24CF9B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529" y="1962150"/>
            <a:ext cx="8021248" cy="4238625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2" name="Номер слайда 23">
            <a:extLst>
              <a:ext uri="{FF2B5EF4-FFF2-40B4-BE49-F238E27FC236}">
                <a16:creationId xmlns="" xmlns:a16="http://schemas.microsoft.com/office/drawing/2014/main" id="{6616D08E-07F3-3882-FE14-8F7AB130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6275729"/>
            <a:ext cx="95114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1173276-88B5-9918-3F71-6D3C8A506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9144" y="389028"/>
            <a:ext cx="549081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0494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о спи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CC1ED6B-86D3-7317-A434-C79B44EAC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642617" y="1306053"/>
            <a:ext cx="8327186" cy="1066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8CEB51-8BE2-0355-0041-65827C389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29" y="565037"/>
            <a:ext cx="7462157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CA8946-14B3-D407-5F3C-CD388E1253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529" y="1962150"/>
            <a:ext cx="8021248" cy="4238625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4" name="Номер слайда 23">
            <a:extLst>
              <a:ext uri="{FF2B5EF4-FFF2-40B4-BE49-F238E27FC236}">
                <a16:creationId xmlns="" xmlns:a16="http://schemas.microsoft.com/office/drawing/2014/main" id="{7EC71D91-9694-F036-D6D0-9B5050DD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6275729"/>
            <a:ext cx="95114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9E15AFE-B740-BD37-0F11-C67B32B5BD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9144" y="389028"/>
            <a:ext cx="549081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68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618" userDrawn="1">
          <p15:clr>
            <a:srgbClr val="FBAE40"/>
          </p15:clr>
        </p15:guide>
        <p15:guide id="4" orient="horz" pos="390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о спил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5DF41B0-AC7C-2142-79A2-898FF8B9B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20693074">
            <a:off x="-2614424" y="1181058"/>
            <a:ext cx="9961008" cy="127630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72B863-0D15-434E-A415-CE534814B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29" y="565037"/>
            <a:ext cx="7462157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938ABC3-DB24-5574-5E72-2B0DA5E664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529" y="1962150"/>
            <a:ext cx="8021248" cy="4238625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5" name="Номер слайда 23">
            <a:extLst>
              <a:ext uri="{FF2B5EF4-FFF2-40B4-BE49-F238E27FC236}">
                <a16:creationId xmlns="" xmlns:a16="http://schemas.microsoft.com/office/drawing/2014/main" id="{52D24212-5E41-851B-AB53-B7870B43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6275729"/>
            <a:ext cx="95114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A5109AD-F8EA-0F7F-CD9F-5E8E9A5B17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9144" y="389028"/>
            <a:ext cx="549081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8686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 плашкой и спи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798575D-5864-B7AF-0C90-DC88922B8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9338933">
            <a:off x="2016142" y="-485826"/>
            <a:ext cx="9961008" cy="12763011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925456A0-D79B-4244-D501-1E82EF6645D9}"/>
              </a:ext>
            </a:extLst>
          </p:cNvPr>
          <p:cNvSpPr/>
          <p:nvPr userDrawn="1"/>
        </p:nvSpPr>
        <p:spPr>
          <a:xfrm>
            <a:off x="306324" y="1837372"/>
            <a:ext cx="8531352" cy="5585664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ACDF917-C4C2-36CB-61F1-0C96FDE09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29" y="565037"/>
            <a:ext cx="7462157" cy="1055189"/>
          </a:xfr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FA43CE25-A891-D332-866E-E2CFB50B71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529" y="1962150"/>
            <a:ext cx="8021248" cy="4238625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9" name="Номер слайда 23">
            <a:extLst>
              <a:ext uri="{FF2B5EF4-FFF2-40B4-BE49-F238E27FC236}">
                <a16:creationId xmlns="" xmlns:a16="http://schemas.microsoft.com/office/drawing/2014/main" id="{8B5BDBEE-ECFE-C4EA-280F-F42A8625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6275729"/>
            <a:ext cx="95114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5C8029D-B7B9-319B-15D3-EC470B803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9144" y="389028"/>
            <a:ext cx="549081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2495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CFD61F-E17E-D5AA-6CF6-FDCE9F9D6D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9694" y="4184374"/>
            <a:ext cx="5399902" cy="61444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i="0" baseline="0">
                <a:solidFill>
                  <a:srgbClr val="EEF2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23">
            <a:extLst>
              <a:ext uri="{FF2B5EF4-FFF2-40B4-BE49-F238E27FC236}">
                <a16:creationId xmlns="" xmlns:a16="http://schemas.microsoft.com/office/drawing/2014/main" id="{26F83012-90A6-7775-C95D-31F34535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6275729"/>
            <a:ext cx="951140" cy="365125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07400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5B6A-1CCA-44FF-BE87-1101B1C222E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DC5-EBB3-42B8-90EA-884AB66F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0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5B6A-1CCA-44FF-BE87-1101B1C222E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DC5-EBB3-42B8-90EA-884AB66F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68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5B6A-1CCA-44FF-BE87-1101B1C222E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DC5-EBB3-42B8-90EA-884AB66F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9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5B6A-1CCA-44FF-BE87-1101B1C222E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DC5-EBB3-42B8-90EA-884AB66F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2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5B6A-1CCA-44FF-BE87-1101B1C222E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DC5-EBB3-42B8-90EA-884AB66F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1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5B6A-1CCA-44FF-BE87-1101B1C222E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DC5-EBB3-42B8-90EA-884AB66F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7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5B6A-1CCA-44FF-BE87-1101B1C222E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DC5-EBB3-42B8-90EA-884AB66F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2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5B6A-1CCA-44FF-BE87-1101B1C222E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DC5-EBB3-42B8-90EA-884AB66F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3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A5B6A-1CCA-44FF-BE87-1101B1C222E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5DC5-EBB3-42B8-90EA-884AB66FD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5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nalog.gov.ru/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0692D69B-A26C-C317-CA89-708DB07C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5183" y="5193621"/>
            <a:ext cx="5507570" cy="3474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Юшкова А.В.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CDE857-AB0E-DFBD-E7D5-3F650940C5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7538" y="5535301"/>
            <a:ext cx="5615555" cy="5685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Заместитель начальника отдела камерального контроля специальных налоговых режимов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E48771-5F46-811A-838A-79E35038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9A1713B-6562-FFA5-5EEE-6E42722773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7460" y="3789958"/>
            <a:ext cx="6567616" cy="529936"/>
          </a:xfrm>
        </p:spPr>
        <p:txBody>
          <a:bodyPr/>
          <a:lstStyle/>
          <a:p>
            <a:r>
              <a:rPr lang="ru-RU" sz="2400" dirty="0" smtClean="0"/>
              <a:t>ОСОБЕННОСТИ ПРИМЕНЕНИЯ СПЕЦИАЛЬНОГО НАЛОГОВОГО РЕЖИМА «НАЛОГ НА ПРОФЕССИОНАЛЬНЫЙ ДОХОД»</a:t>
            </a:r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43C4EA9-1284-5A71-481C-52F3405A0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27" y="1703755"/>
            <a:ext cx="1041622" cy="146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3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CAFB6F-5FFE-E500-8903-2855A6D60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специальном налоговом режиме </a:t>
            </a:r>
            <a:br>
              <a:rPr lang="ru-RU" dirty="0" smtClean="0"/>
            </a:br>
            <a:r>
              <a:rPr lang="ru-RU" dirty="0" smtClean="0"/>
              <a:t>«Налог на профессиональный доход»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D5909D6-FA77-1582-5F4A-22EDB67C37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	Налог на профессиональный доход </a:t>
            </a:r>
            <a:r>
              <a:rPr lang="ru-RU" dirty="0" smtClean="0"/>
              <a:t>на территории Российской Федерации установлен Федеральным законом </a:t>
            </a:r>
            <a:r>
              <a:rPr lang="ru-RU" dirty="0"/>
              <a:t>от 27.11.2018 N </a:t>
            </a:r>
            <a:r>
              <a:rPr lang="ru-RU" dirty="0" smtClean="0"/>
              <a:t>422-ФЗ (ред</a:t>
            </a:r>
            <a:r>
              <a:rPr lang="ru-RU" dirty="0"/>
              <a:t>. от 28.11.2025</a:t>
            </a:r>
            <a:r>
              <a:rPr lang="ru-RU" dirty="0" smtClean="0"/>
              <a:t>) "</a:t>
            </a:r>
            <a:r>
              <a:rPr lang="ru-RU" dirty="0"/>
              <a:t>О проведении эксперимента по установлению специального налогового режима "Налог на профессиональный </a:t>
            </a:r>
            <a:r>
              <a:rPr lang="ru-RU" dirty="0" smtClean="0"/>
              <a:t>доход».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В Республике Хакасия </a:t>
            </a:r>
            <a:r>
              <a:rPr lang="ru-RU" dirty="0"/>
              <a:t>специальный налоговый режим "Налог на профессиональный </a:t>
            </a:r>
            <a:r>
              <a:rPr lang="ru-RU" dirty="0" smtClean="0"/>
              <a:t>доход» введен в действие с 01 июля 2020 года.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Важно!!!!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Налогоплательщиками </a:t>
            </a:r>
            <a:r>
              <a:rPr lang="ru-RU" dirty="0"/>
              <a:t>налога на профессиональный доход могут быть граждане РФ, стран ЕАЭС и </a:t>
            </a:r>
            <a:r>
              <a:rPr lang="ru-RU" dirty="0" smtClean="0"/>
              <a:t>Украины.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Страны ЕАЭС – Россия, Белоруссия, Казахстан, Армения, Киргизия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endParaRPr lang="ru-RU" b="1" dirty="0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DE69006-67ED-3D9F-A1A5-3AEC2DE4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8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BE006A3-5AB9-F7FE-317A-ABF24D24A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600" dirty="0" smtClean="0"/>
              <a:t>Особенности применения специального налогового </a:t>
            </a:r>
            <a:r>
              <a:rPr lang="ru-RU" sz="2600" dirty="0"/>
              <a:t>режима «Налог на профессиональный доход»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B923E7B-D47D-1E8A-5E94-A190158E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529" y="1563078"/>
            <a:ext cx="8021248" cy="4637697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Простая регистрация через </a:t>
            </a:r>
            <a:r>
              <a:rPr lang="ru-RU" dirty="0" smtClean="0"/>
              <a:t>интернет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Легальная работа без статуса ИП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Нет отчетов и </a:t>
            </a:r>
            <a:r>
              <a:rPr lang="ru-RU" dirty="0" smtClean="0"/>
              <a:t>деклараций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Чек формируется в приложении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Расчет </a:t>
            </a:r>
            <a:r>
              <a:rPr lang="ru-RU" dirty="0" smtClean="0"/>
              <a:t>налога автоматический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Выгодные налоговые ставки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Предоставляется налоговый </a:t>
            </a:r>
            <a:r>
              <a:rPr lang="ru-RU" dirty="0" smtClean="0"/>
              <a:t>вычет в размере 10 </a:t>
            </a:r>
            <a:r>
              <a:rPr lang="ru-RU" dirty="0"/>
              <a:t>000 </a:t>
            </a:r>
            <a:r>
              <a:rPr lang="ru-RU" dirty="0" smtClean="0"/>
              <a:t>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Можно не платить </a:t>
            </a:r>
            <a:r>
              <a:rPr lang="ru-RU" dirty="0" smtClean="0"/>
              <a:t>фиксированные страховые </a:t>
            </a:r>
            <a:r>
              <a:rPr lang="ru-RU" dirty="0"/>
              <a:t>взносы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Совмещение с работой по трудовому договору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Ограничение по сумме </a:t>
            </a:r>
            <a:r>
              <a:rPr lang="ru-RU" dirty="0" smtClean="0"/>
              <a:t>дохода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Совмещение специальных налоговых режимов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Отсутствие наемных работников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003EE3-9E30-8D49-B07B-3B5CBDE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59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2A58FB7-9119-2076-0320-1BD4CE2BB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Возможность аннулирования чеков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0CD28B81-34E5-F33B-7F54-8A83A13D9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529" y="1297355"/>
            <a:ext cx="8021248" cy="4903420"/>
          </a:xfrm>
        </p:spPr>
        <p:txBody>
          <a:bodyPr>
            <a:norm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	Налогоплательщик </a:t>
            </a:r>
            <a:r>
              <a:rPr lang="ru-RU" sz="1600" dirty="0"/>
              <a:t>вправе произвести операции по корректировке в сторону уменьшения ранее переданных налоговому органу сведений о сумме расчетов (аннулировать чек) в результате:</a:t>
            </a:r>
          </a:p>
          <a:p>
            <a:pPr algn="just"/>
            <a:r>
              <a:rPr lang="ru-RU" sz="1600" dirty="0"/>
              <a:t>1) возврата денежных средств, полученных в счет оплаты (предварительной оплаты) товаров (работ, услуг, имущественных прав</a:t>
            </a:r>
            <a:r>
              <a:rPr lang="ru-RU" sz="1600" dirty="0" smtClean="0"/>
              <a:t>)</a:t>
            </a:r>
            <a:endParaRPr lang="ru-RU" sz="1600" dirty="0"/>
          </a:p>
          <a:p>
            <a:pPr algn="just"/>
            <a:r>
              <a:rPr lang="ru-RU" sz="1600" dirty="0"/>
              <a:t>2) некорректного ввода таких </a:t>
            </a:r>
            <a:r>
              <a:rPr lang="ru-RU" sz="1600" dirty="0" smtClean="0"/>
              <a:t>сведений</a:t>
            </a:r>
            <a:endParaRPr lang="ru-RU" sz="1600" dirty="0"/>
          </a:p>
          <a:p>
            <a:pPr algn="just"/>
            <a:r>
              <a:rPr lang="ru-RU" sz="1600" dirty="0" smtClean="0"/>
              <a:t>	Корректировка </a:t>
            </a:r>
            <a:r>
              <a:rPr lang="ru-RU" sz="1600" dirty="0"/>
              <a:t>производится при условии представления через мобильное приложение «Мой налог» пояснений с указанием причин такой корректировки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	Для </a:t>
            </a:r>
            <a:r>
              <a:rPr lang="ru-RU" sz="1600" dirty="0"/>
              <a:t>корректировки ранее сформированного чека налогоплательщику необходимо выбрать на главном экране или в разделе «Чеки» нужный чек, нажать на кнопку с тремя точками, в открывшемся меню выбрать «Аннулировать», подтвердить аннулирование и отметить причину: «Чек сформирован ошибочно» или «Возврат средств».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188DA4F8-80ED-AA89-2744-295EDC1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73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2A58FB7-9119-2076-0320-1BD4CE2BB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944" y="604114"/>
            <a:ext cx="7462157" cy="10551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Ответственность за неправомерное аннулирование чеков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0CD28B81-34E5-F33B-7F54-8A83A13D9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667" y="1539632"/>
            <a:ext cx="8021248" cy="490342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Статья 129.13 Налогового Кодекса РФ </a:t>
            </a:r>
          </a:p>
          <a:p>
            <a:r>
              <a:rPr lang="ru-RU" sz="1600" b="1" dirty="0" smtClean="0"/>
              <a:t>Нарушение </a:t>
            </a:r>
            <a:r>
              <a:rPr lang="ru-RU" sz="1600" b="1" dirty="0"/>
              <a:t>порядка и (или) сроков передачи налогоплательщиками сведений о произведенных расчетах при реализации товаров (работ, услуг, имущественных прав)</a:t>
            </a:r>
          </a:p>
          <a:p>
            <a:endParaRPr lang="ru-RU" sz="1600" dirty="0"/>
          </a:p>
          <a:p>
            <a:r>
              <a:rPr lang="ru-RU" sz="1600" dirty="0"/>
              <a:t>1. Нарушение налогоплательщиком установленных Федеральным законом от 27 ноября 2018 года N 422-ФЗ "О проведении эксперимента по установлению специального налогового режима "Налог на профессиональный доход" порядка и (или) сроков передачи в налоговый орган сведений о произведенном расчете, связанном с получением дохода от реализации товаров (работ, услуг, имущественных прав), являющегося объектом налогообложения налогом на профессиональный доход,</a:t>
            </a:r>
          </a:p>
          <a:p>
            <a:r>
              <a:rPr lang="ru-RU" sz="1600" b="1" dirty="0" smtClean="0"/>
              <a:t>влечет </a:t>
            </a:r>
            <a:r>
              <a:rPr lang="ru-RU" sz="1600" b="1" dirty="0"/>
              <a:t>взыскание штрафа в размере 20 процентов от суммы такого расчета.</a:t>
            </a:r>
          </a:p>
          <a:p>
            <a:r>
              <a:rPr lang="ru-RU" sz="1600" dirty="0"/>
              <a:t>2. Те же деяния, совершенные повторно в течение шести месяцев</a:t>
            </a:r>
            <a:r>
              <a:rPr lang="ru-RU" sz="1600" dirty="0" smtClean="0"/>
              <a:t>, </a:t>
            </a:r>
            <a:r>
              <a:rPr lang="ru-RU" sz="1600" b="1" dirty="0" smtClean="0"/>
              <a:t>влекут </a:t>
            </a:r>
            <a:r>
              <a:rPr lang="ru-RU" sz="1600" b="1" dirty="0"/>
              <a:t>взыскание штрафа в размере суммы такого расчета.</a:t>
            </a:r>
          </a:p>
          <a:p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endParaRPr lang="ru-RU" dirty="0"/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188DA4F8-80ED-AA89-2744-295EDC1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86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079CABF-3A21-B960-CAA8-490FA25603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Больше информации о </a:t>
            </a:r>
            <a:br>
              <a:rPr lang="ru-RU" dirty="0" smtClean="0"/>
            </a:br>
            <a:r>
              <a:rPr lang="ru-RU" dirty="0" smtClean="0"/>
              <a:t>Налоге на профессиональный доход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1193830-8341-64D5-030A-6DF37B33F0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www.nalog.gov.ru</a:t>
            </a:r>
            <a:r>
              <a:rPr lang="ru-RU" dirty="0" smtClean="0"/>
              <a:t>  или </a:t>
            </a:r>
            <a:r>
              <a:rPr lang="ru-RU" u="sng" dirty="0" smtClean="0">
                <a:solidFill>
                  <a:srgbClr val="FF0000"/>
                </a:solidFill>
              </a:rPr>
              <a:t>npd.nalog.ru</a:t>
            </a:r>
          </a:p>
          <a:p>
            <a:endParaRPr lang="ru-RU" u="sng" dirty="0">
              <a:solidFill>
                <a:srgbClr val="FF0000"/>
              </a:solidFill>
            </a:endParaRPr>
          </a:p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BC7AF633-CBD5-38F0-558C-5086E3CD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78" y="2478649"/>
            <a:ext cx="4384834" cy="3882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45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CF6B2E3-DDF6-66CC-7A8D-07C6FF6751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2940097-1F21-22E6-8D5B-6198A89A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431AC9-BF29-78CD-3CF9-0B99D237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12" y="1638868"/>
            <a:ext cx="1174776" cy="17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98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247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О специальном налоговом режиме  «Налог на профессиональный доход»</vt:lpstr>
      <vt:lpstr>Особенности применения специального налогового режима «Налог на профессиональный доход»</vt:lpstr>
      <vt:lpstr>Возможность аннулирования чеков</vt:lpstr>
      <vt:lpstr>Ответственность за неправомерное аннулирование чеков </vt:lpstr>
      <vt:lpstr>Больше информации о  Налоге на профессиональный доход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Анатольевна Корнейчук</dc:creator>
  <cp:lastModifiedBy>Ольга Анатольевна Корнейчук</cp:lastModifiedBy>
  <cp:revision>1</cp:revision>
  <dcterms:created xsi:type="dcterms:W3CDTF">2026-03-26T05:22:40Z</dcterms:created>
  <dcterms:modified xsi:type="dcterms:W3CDTF">2026-03-26T05:23:44Z</dcterms:modified>
</cp:coreProperties>
</file>